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62" autoAdjust="0"/>
  </p:normalViewPr>
  <p:slideViewPr>
    <p:cSldViewPr>
      <p:cViewPr varScale="1">
        <p:scale>
          <a:sx n="66" d="100"/>
          <a:sy n="66" d="100"/>
        </p:scale>
        <p:origin x="-141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21.11.2016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404665"/>
            <a:ext cx="8964488" cy="2808311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Концепция развития </a:t>
            </a:r>
            <a:br>
              <a:rPr lang="ru-RU" sz="3600" b="1" dirty="0" smtClean="0"/>
            </a:br>
            <a:r>
              <a:rPr lang="ru-RU" sz="3600" b="1" dirty="0" smtClean="0"/>
              <a:t>школьных информационно-библиотечных центров</a:t>
            </a:r>
            <a:endParaRPr lang="ru-RU" sz="36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3068960"/>
            <a:ext cx="8496944" cy="216024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dirty="0" smtClean="0"/>
              <a:t>Приказ Министерства образования и науки РФ                                   от 15 июня 2016 г. № 715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В соответствии с планом мероприятий по  реализации </a:t>
            </a:r>
            <a:r>
              <a:rPr lang="ru-RU" dirty="0" smtClean="0"/>
              <a:t>                     Стратегии </a:t>
            </a:r>
            <a:r>
              <a:rPr lang="ru-RU" dirty="0" smtClean="0"/>
              <a:t>развития воспитания в Российской Федерации                 на период до 2025 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8723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09959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Значение школьных библиотек </a:t>
            </a:r>
            <a:r>
              <a:rPr lang="ru-RU" b="1" dirty="0" smtClean="0"/>
              <a:t>                            в </a:t>
            </a:r>
            <a:r>
              <a:rPr lang="ru-RU" b="1" dirty="0" smtClean="0"/>
              <a:t>современном </a:t>
            </a:r>
            <a:r>
              <a:rPr lang="ru-RU" b="1" dirty="0" smtClean="0"/>
              <a:t>   мире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ШБ – социальное пространство с образовательной и воспитательной </a:t>
            </a:r>
            <a:r>
              <a:rPr lang="ru-RU" dirty="0" smtClean="0"/>
              <a:t>функцией, в котором </a:t>
            </a:r>
            <a:r>
              <a:rPr lang="ru-RU" b="1" dirty="0" smtClean="0"/>
              <a:t>реализуется </a:t>
            </a:r>
            <a:r>
              <a:rPr lang="ru-RU" b="1" dirty="0" smtClean="0"/>
              <a:t>комплекс направлений</a:t>
            </a:r>
            <a:r>
              <a:rPr lang="ru-RU" dirty="0" smtClean="0"/>
              <a:t>:</a:t>
            </a:r>
          </a:p>
          <a:p>
            <a:r>
              <a:rPr lang="ru-RU" dirty="0" smtClean="0"/>
              <a:t>гражданско-патриотическое;</a:t>
            </a:r>
          </a:p>
          <a:p>
            <a:r>
              <a:rPr lang="ru-RU" dirty="0" smtClean="0"/>
              <a:t>духовно-нравственное;</a:t>
            </a:r>
          </a:p>
          <a:p>
            <a:r>
              <a:rPr lang="ru-RU" dirty="0" smtClean="0"/>
              <a:t>информационно-методическое;</a:t>
            </a:r>
          </a:p>
          <a:p>
            <a:r>
              <a:rPr lang="ru-RU" dirty="0" smtClean="0"/>
              <a:t>культурно-просветительское;</a:t>
            </a:r>
          </a:p>
          <a:p>
            <a:r>
              <a:rPr lang="ru-RU" dirty="0" err="1" smtClean="0"/>
              <a:t>Профориентационное</a:t>
            </a:r>
            <a:r>
              <a:rPr lang="ru-RU" dirty="0" smtClean="0"/>
              <a:t>;</a:t>
            </a:r>
          </a:p>
          <a:p>
            <a:r>
              <a:rPr lang="ru-RU" dirty="0" smtClean="0"/>
              <a:t>Центр </a:t>
            </a:r>
            <a:r>
              <a:rPr lang="ru-RU" dirty="0" smtClean="0"/>
              <a:t>чтения (среда </a:t>
            </a:r>
            <a:r>
              <a:rPr lang="ru-RU" dirty="0" smtClean="0"/>
              <a:t>по формированию </a:t>
            </a:r>
            <a:r>
              <a:rPr lang="ru-RU" dirty="0" smtClean="0"/>
              <a:t>читательских </a:t>
            </a:r>
            <a:r>
              <a:rPr lang="ru-RU" dirty="0" smtClean="0"/>
              <a:t>навыков).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5539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315616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Тенденции в развитии передовых школьных библиотек: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988840"/>
            <a:ext cx="8686800" cy="4091285"/>
          </a:xfrm>
        </p:spPr>
        <p:txBody>
          <a:bodyPr>
            <a:normAutofit fontScale="85000" lnSpcReduction="10000"/>
          </a:bodyPr>
          <a:lstStyle/>
          <a:p>
            <a:pPr marL="0" indent="20638"/>
            <a:r>
              <a:rPr lang="ru-RU" sz="2800" dirty="0" smtClean="0"/>
              <a:t>ШБ – место обмена актуальными педагогическими методиками педагогов;</a:t>
            </a:r>
          </a:p>
          <a:p>
            <a:pPr marL="0" indent="20638"/>
            <a:r>
              <a:rPr lang="ru-RU" sz="2800" dirty="0" smtClean="0"/>
              <a:t>ШБ – среда, где сообществом </a:t>
            </a:r>
            <a:r>
              <a:rPr lang="ru-RU" sz="2800" dirty="0" smtClean="0"/>
              <a:t>педагогов создаётся авторский информационно-образовательный контент (ЦОР, ЭОР, дистанционные открытые курсы, интерактивные модули);</a:t>
            </a:r>
          </a:p>
          <a:p>
            <a:pPr marL="0" indent="20638"/>
            <a:r>
              <a:rPr lang="ru-RU" sz="2800" dirty="0" smtClean="0"/>
              <a:t>Предоставление со стороны  ШБ инфраструктуры для дистанционного обучения ( включая обучение в информационной  образовательной среде – ресурсы на удалённом доступе);</a:t>
            </a:r>
          </a:p>
          <a:p>
            <a:pPr marL="0" indent="20638"/>
            <a:r>
              <a:rPr lang="ru-RU" sz="2800" dirty="0" smtClean="0"/>
              <a:t>ШБ – как общественное пространство для коллективной работы.</a:t>
            </a:r>
          </a:p>
          <a:p>
            <a:pPr marL="0" indent="20638"/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97856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1106760"/>
          </a:xfrm>
        </p:spPr>
        <p:txBody>
          <a:bodyPr/>
          <a:lstStyle/>
          <a:p>
            <a:pPr algn="ctr"/>
            <a:r>
              <a:rPr lang="ru-RU" b="1" dirty="0" smtClean="0"/>
              <a:t>Проблемы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/>
              <a:t>Требуют актуализации ФГОС ООО в части установления требований к условиям реализации ООП,  кадровым, финансовым и материально-техническим условиям в части школьных библиотек;</a:t>
            </a:r>
          </a:p>
          <a:p>
            <a:pPr algn="just"/>
            <a:r>
              <a:rPr lang="ru-RU" dirty="0" smtClean="0"/>
              <a:t>отмечается </a:t>
            </a:r>
            <a:r>
              <a:rPr lang="ru-RU" dirty="0" smtClean="0"/>
              <a:t>потребность в электронных курсах с применением </a:t>
            </a:r>
            <a:r>
              <a:rPr lang="ru-RU" dirty="0" smtClean="0"/>
              <a:t>дистанционных </a:t>
            </a:r>
            <a:r>
              <a:rPr lang="ru-RU" dirty="0" smtClean="0"/>
              <a:t>образовательных технологий, раскрывающих вопросы эффективного участия ШБ в деятельности образовательной организации.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3596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Только 52% ШБ РФ имеют цифровую электронную  библиотеку;</a:t>
            </a:r>
          </a:p>
          <a:p>
            <a:r>
              <a:rPr lang="ru-RU" dirty="0" smtClean="0"/>
              <a:t>востребована </a:t>
            </a:r>
            <a:r>
              <a:rPr lang="ru-RU" dirty="0" smtClean="0"/>
              <a:t>организация доступа к полнотекстовым  молодёжным и педагогическим электронным библиотекам;</a:t>
            </a:r>
          </a:p>
          <a:p>
            <a:r>
              <a:rPr lang="ru-RU" dirty="0" smtClean="0"/>
              <a:t>нуждаются </a:t>
            </a:r>
            <a:r>
              <a:rPr lang="ru-RU" dirty="0" smtClean="0"/>
              <a:t>в обновлении книжный фонд, механизмы профессионального отбора словарей разных типов современного русского языка;</a:t>
            </a:r>
          </a:p>
          <a:p>
            <a:r>
              <a:rPr lang="ru-RU" dirty="0" smtClean="0"/>
              <a:t>не </a:t>
            </a:r>
            <a:r>
              <a:rPr lang="ru-RU" dirty="0" smtClean="0"/>
              <a:t>все ШБ  используют АИБС.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8857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272231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Цель Концепции </a:t>
            </a:r>
            <a:r>
              <a:rPr lang="ru-RU" dirty="0" smtClean="0"/>
              <a:t>– создание условий для формирования модели современной ШБ, обеспечивающий условия обучения и воспитания.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996952"/>
            <a:ext cx="8229600" cy="3129211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Задачи – совершенствоваться нормативно-правовую базу, информационное и ресурсное обеспечение, расширение функций ШБ для комплексной поддержки образовательной деятельности в соответствии с </a:t>
            </a:r>
            <a:r>
              <a:rPr lang="ru-RU" smtClean="0"/>
              <a:t>требованиями ФГОС.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5940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158417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Основные направления </a:t>
            </a:r>
            <a:br>
              <a:rPr lang="ru-RU" dirty="0" smtClean="0"/>
            </a:br>
            <a:r>
              <a:rPr lang="ru-RU" dirty="0" smtClean="0"/>
              <a:t>реализации Концепции: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20638"/>
            <a:r>
              <a:rPr lang="ru-RU" sz="1600" b="1" dirty="0" smtClean="0"/>
              <a:t>Создать возможности для дополнительного профессионального образования педагогических работников, педагогов доп. образования;</a:t>
            </a:r>
          </a:p>
          <a:p>
            <a:pPr marL="0" indent="20638"/>
            <a:r>
              <a:rPr lang="ru-RU" sz="1600" b="1" dirty="0" smtClean="0"/>
              <a:t>доработать и обсудить в профессиональном сообществе проф. стандарт педагога-библиотекаря;</a:t>
            </a:r>
          </a:p>
          <a:p>
            <a:pPr marL="0" indent="20638"/>
            <a:r>
              <a:rPr lang="ru-RU" sz="1600" b="1" dirty="0" smtClean="0"/>
              <a:t>создавать </a:t>
            </a:r>
            <a:r>
              <a:rPr lang="ru-RU" sz="1600" b="1" dirty="0" err="1" smtClean="0"/>
              <a:t>разноформатные</a:t>
            </a:r>
            <a:r>
              <a:rPr lang="ru-RU" sz="1600" b="1" dirty="0" smtClean="0"/>
              <a:t> фонды (печатные, цифровые, мультимедийные);</a:t>
            </a:r>
          </a:p>
          <a:p>
            <a:pPr marL="0" indent="20638"/>
            <a:r>
              <a:rPr lang="ru-RU" sz="1600" b="1" dirty="0" smtClean="0"/>
              <a:t> в библиотеке предусматривать пространственно-обособленные зоны: для получения </a:t>
            </a:r>
            <a:r>
              <a:rPr lang="ru-RU" sz="1600" b="1" dirty="0" err="1" smtClean="0"/>
              <a:t>информ</a:t>
            </a:r>
            <a:r>
              <a:rPr lang="ru-RU" sz="1600" b="1" dirty="0" smtClean="0"/>
              <a:t>. ресурсов,  для самостоятельной работы, для коллективной работы, презентационную зону для выставок и экспозиций, зону для досуга и проведения мероприятий;</a:t>
            </a:r>
          </a:p>
          <a:p>
            <a:pPr marL="0" indent="20638"/>
            <a:r>
              <a:rPr lang="ru-RU" sz="1600" b="1" dirty="0" smtClean="0"/>
              <a:t>создать условия для творческой и игровой деятельности учащихся;</a:t>
            </a:r>
          </a:p>
          <a:p>
            <a:pPr marL="0" indent="20638"/>
            <a:r>
              <a:rPr lang="ru-RU" sz="1600" b="1" dirty="0" smtClean="0"/>
              <a:t> пополнение и обновление фондов, обеспечить централизованную каталогизацию фондов, АИБС;</a:t>
            </a:r>
          </a:p>
          <a:p>
            <a:pPr marL="0" indent="20638"/>
            <a:r>
              <a:rPr lang="ru-RU" sz="1600" b="1" dirty="0" smtClean="0"/>
              <a:t>перспективной формой информационно-ресурсного обеспечения сети ШБ является кооперация с библиотеками Министерства  культуры РФ с единой системой обслуживания с работой по общему плану в вопросах обслуживания читателей;</a:t>
            </a:r>
          </a:p>
          <a:p>
            <a:pPr marL="0" indent="20638"/>
            <a:r>
              <a:rPr lang="ru-RU" sz="1600" b="1" dirty="0" smtClean="0"/>
              <a:t>на базе ШБ должны получить широкое распространение электронное обучение и дистанционные технологии.</a:t>
            </a:r>
          </a:p>
          <a:p>
            <a:pPr marL="0" indent="0">
              <a:buNone/>
            </a:pPr>
            <a:r>
              <a:rPr lang="ru-RU" sz="1600" dirty="0" smtClean="0"/>
              <a:t> 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663650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84400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Конечная цель – </a:t>
            </a:r>
            <a:br>
              <a:rPr lang="ru-RU" dirty="0" smtClean="0"/>
            </a:br>
            <a:r>
              <a:rPr lang="ru-RU" dirty="0" smtClean="0"/>
              <a:t>создание условий для единого современного информационно-образовательного пространства                 с комплексной поддержкой образовательной  деятельности в ходе реализации ФГОС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44005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126</TotalTime>
  <Words>414</Words>
  <Application>Microsoft Office PowerPoint</Application>
  <PresentationFormat>Экран (4:3)</PresentationFormat>
  <Paragraphs>37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Трек</vt:lpstr>
      <vt:lpstr>Концепция развития  школьных информационно-библиотечных центров</vt:lpstr>
      <vt:lpstr>Значение школьных библиотек                             в современном    мире</vt:lpstr>
      <vt:lpstr>Тенденции в развитии передовых школьных библиотек:</vt:lpstr>
      <vt:lpstr>Проблемы</vt:lpstr>
      <vt:lpstr>Презентация PowerPoint</vt:lpstr>
      <vt:lpstr>Цель Концепции – создание условий для формирования модели современной ШБ, обеспечивающий условия обучения и воспитания.</vt:lpstr>
      <vt:lpstr>Основные направления  реализации Концепции:</vt:lpstr>
      <vt:lpstr>Конечная цель –  создание условий для единого современного информационно-образовательного пространства                 с комплексной поддержкой образовательной  деятельности в ходе реализации ФГОС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Концепция развития  школьных информационно-библиотечных центров</dc:title>
  <dc:creator>пк1</dc:creator>
  <cp:lastModifiedBy>Елена</cp:lastModifiedBy>
  <cp:revision>20</cp:revision>
  <dcterms:created xsi:type="dcterms:W3CDTF">2016-11-18T07:18:04Z</dcterms:created>
  <dcterms:modified xsi:type="dcterms:W3CDTF">2016-11-21T09:20:17Z</dcterms:modified>
</cp:coreProperties>
</file>